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4" r:id="rId4"/>
    <p:sldId id="258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62" d="100"/>
          <a:sy n="62" d="100"/>
        </p:scale>
        <p:origin x="40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84429018290385E-2"/>
          <c:y val="6.0914536182551153E-2"/>
          <c:w val="0.94870723807011237"/>
          <c:h val="0.83365799822455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Funding Secured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23-4251-93BA-2F0456DB03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23-4251-93BA-2F0456DB03A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623-4251-93BA-2F0456DB03A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623-4251-93BA-2F0456DB03A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623-4251-93BA-2F0456DB03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Blueprint</c:v>
                </c:pt>
                <c:pt idx="1">
                  <c:v>Regeneration Grant</c:v>
                </c:pt>
                <c:pt idx="2">
                  <c:v>Railway Heritage Trust</c:v>
                </c:pt>
                <c:pt idx="3">
                  <c:v>station Regen Fund</c:v>
                </c:pt>
                <c:pt idx="4">
                  <c:v>Landfill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262</c:v>
                </c:pt>
                <c:pt idx="1">
                  <c:v>156</c:v>
                </c:pt>
                <c:pt idx="2">
                  <c:v>133</c:v>
                </c:pt>
                <c:pt idx="3">
                  <c:v>97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AF-45C6-A02D-66A78E058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4914F2-44BB-463A-8784-BE39B1F5558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AA20265-EE45-42F2-B0F0-6366C7C2DEA8}">
      <dgm:prSet phldrT="[Text]"/>
      <dgm:spPr/>
      <dgm:t>
        <a:bodyPr/>
        <a:lstStyle/>
        <a:p>
          <a:r>
            <a:rPr lang="en-GB" dirty="0"/>
            <a:t>Dec 19</a:t>
          </a:r>
        </a:p>
        <a:p>
          <a:r>
            <a:rPr lang="en-GB" dirty="0"/>
            <a:t>Bridge Funding Gap</a:t>
          </a:r>
        </a:p>
      </dgm:t>
    </dgm:pt>
    <dgm:pt modelId="{B627B06A-9C7C-4F7D-AEF1-DDA0F7498EBE}" type="parTrans" cxnId="{3D1FFED1-B2D2-4724-997D-3731665462B7}">
      <dgm:prSet/>
      <dgm:spPr/>
      <dgm:t>
        <a:bodyPr/>
        <a:lstStyle/>
        <a:p>
          <a:endParaRPr lang="en-GB"/>
        </a:p>
      </dgm:t>
    </dgm:pt>
    <dgm:pt modelId="{0116BF13-0964-4329-8F4E-3BE92E258A07}" type="sibTrans" cxnId="{3D1FFED1-B2D2-4724-997D-3731665462B7}">
      <dgm:prSet/>
      <dgm:spPr/>
      <dgm:t>
        <a:bodyPr/>
        <a:lstStyle/>
        <a:p>
          <a:endParaRPr lang="en-GB"/>
        </a:p>
      </dgm:t>
    </dgm:pt>
    <dgm:pt modelId="{91DCDD87-D7F3-42CA-BB14-15700623A59E}">
      <dgm:prSet phldrT="[Text]"/>
      <dgm:spPr/>
      <dgm:t>
        <a:bodyPr/>
        <a:lstStyle/>
        <a:p>
          <a:r>
            <a:rPr lang="en-GB" dirty="0"/>
            <a:t>Dec 19</a:t>
          </a:r>
        </a:p>
        <a:p>
          <a:r>
            <a:rPr lang="en-GB" dirty="0"/>
            <a:t>Sign contract with building contractor</a:t>
          </a:r>
        </a:p>
      </dgm:t>
    </dgm:pt>
    <dgm:pt modelId="{D64C0099-5FA6-4D05-9887-1B2E517841F2}" type="parTrans" cxnId="{4FE5C44C-954F-4A4A-9E42-5CBFAC1BEB7C}">
      <dgm:prSet/>
      <dgm:spPr/>
      <dgm:t>
        <a:bodyPr/>
        <a:lstStyle/>
        <a:p>
          <a:endParaRPr lang="en-GB"/>
        </a:p>
      </dgm:t>
    </dgm:pt>
    <dgm:pt modelId="{A88B07A4-F68D-4D19-B291-84596F80E34B}" type="sibTrans" cxnId="{4FE5C44C-954F-4A4A-9E42-5CBFAC1BEB7C}">
      <dgm:prSet/>
      <dgm:spPr/>
      <dgm:t>
        <a:bodyPr/>
        <a:lstStyle/>
        <a:p>
          <a:endParaRPr lang="en-GB"/>
        </a:p>
      </dgm:t>
    </dgm:pt>
    <dgm:pt modelId="{E25EFF20-3349-47A4-A229-450BFE1F85E3}">
      <dgm:prSet phldrT="[Text]"/>
      <dgm:spPr/>
      <dgm:t>
        <a:bodyPr/>
        <a:lstStyle/>
        <a:p>
          <a:r>
            <a:rPr lang="en-GB" dirty="0"/>
            <a:t>Jan 20</a:t>
          </a:r>
        </a:p>
        <a:p>
          <a:r>
            <a:rPr lang="en-GB" dirty="0"/>
            <a:t>Shovels in the ground</a:t>
          </a:r>
        </a:p>
      </dgm:t>
    </dgm:pt>
    <dgm:pt modelId="{4DCD0524-91F9-4233-8263-4050CA3CE465}" type="parTrans" cxnId="{78A15653-910E-4861-821C-6E95EB45BA81}">
      <dgm:prSet/>
      <dgm:spPr/>
      <dgm:t>
        <a:bodyPr/>
        <a:lstStyle/>
        <a:p>
          <a:endParaRPr lang="en-GB"/>
        </a:p>
      </dgm:t>
    </dgm:pt>
    <dgm:pt modelId="{FE06D34A-7384-4484-9203-46B1C894BC9C}" type="sibTrans" cxnId="{78A15653-910E-4861-821C-6E95EB45BA81}">
      <dgm:prSet/>
      <dgm:spPr/>
      <dgm:t>
        <a:bodyPr/>
        <a:lstStyle/>
        <a:p>
          <a:endParaRPr lang="en-GB"/>
        </a:p>
      </dgm:t>
    </dgm:pt>
    <dgm:pt modelId="{8674E537-6BD7-4C7A-A90E-480FAC0688B2}">
      <dgm:prSet phldrT="[Text]"/>
      <dgm:spPr/>
      <dgm:t>
        <a:bodyPr/>
        <a:lstStyle/>
        <a:p>
          <a:r>
            <a:rPr lang="en-GB" dirty="0"/>
            <a:t>Mar 20</a:t>
          </a:r>
        </a:p>
        <a:p>
          <a:r>
            <a:rPr lang="en-GB" dirty="0"/>
            <a:t>Provider for Bar/Bistro identified </a:t>
          </a:r>
        </a:p>
        <a:p>
          <a:endParaRPr lang="en-GB" dirty="0"/>
        </a:p>
      </dgm:t>
    </dgm:pt>
    <dgm:pt modelId="{4F465669-A8E2-463D-8506-18186F8D1AE4}" type="parTrans" cxnId="{60C8B654-6270-490E-9E77-07B95B36C184}">
      <dgm:prSet/>
      <dgm:spPr/>
      <dgm:t>
        <a:bodyPr/>
        <a:lstStyle/>
        <a:p>
          <a:endParaRPr lang="en-GB"/>
        </a:p>
      </dgm:t>
    </dgm:pt>
    <dgm:pt modelId="{E07AF956-D740-4182-B598-ADC3E372E933}" type="sibTrans" cxnId="{60C8B654-6270-490E-9E77-07B95B36C184}">
      <dgm:prSet/>
      <dgm:spPr/>
      <dgm:t>
        <a:bodyPr/>
        <a:lstStyle/>
        <a:p>
          <a:endParaRPr lang="en-GB"/>
        </a:p>
      </dgm:t>
    </dgm:pt>
    <dgm:pt modelId="{F577F9F8-ACFB-479D-8495-81538BDD9C95}">
      <dgm:prSet phldrT="[Text]"/>
      <dgm:spPr/>
      <dgm:t>
        <a:bodyPr/>
        <a:lstStyle/>
        <a:p>
          <a:r>
            <a:rPr lang="en-GB" dirty="0"/>
            <a:t>Jun 20</a:t>
          </a:r>
        </a:p>
        <a:p>
          <a:r>
            <a:rPr lang="en-GB" dirty="0"/>
            <a:t>Building complete</a:t>
          </a:r>
        </a:p>
      </dgm:t>
    </dgm:pt>
    <dgm:pt modelId="{C1082466-C0D0-4FF6-91B3-006AFE2F9D7A}" type="parTrans" cxnId="{921F625E-6D94-402A-A318-4104BCC4D2A6}">
      <dgm:prSet/>
      <dgm:spPr/>
      <dgm:t>
        <a:bodyPr/>
        <a:lstStyle/>
        <a:p>
          <a:endParaRPr lang="en-GB"/>
        </a:p>
      </dgm:t>
    </dgm:pt>
    <dgm:pt modelId="{11E28ED5-5B59-473B-945A-2EE352642851}" type="sibTrans" cxnId="{921F625E-6D94-402A-A318-4104BCC4D2A6}">
      <dgm:prSet/>
      <dgm:spPr/>
      <dgm:t>
        <a:bodyPr/>
        <a:lstStyle/>
        <a:p>
          <a:endParaRPr lang="en-GB"/>
        </a:p>
      </dgm:t>
    </dgm:pt>
    <dgm:pt modelId="{2389D1F2-26A0-4222-AB50-22BA005AB454}" type="pres">
      <dgm:prSet presAssocID="{F94914F2-44BB-463A-8784-BE39B1F55587}" presName="CompostProcess" presStyleCnt="0">
        <dgm:presLayoutVars>
          <dgm:dir/>
          <dgm:resizeHandles val="exact"/>
        </dgm:presLayoutVars>
      </dgm:prSet>
      <dgm:spPr/>
    </dgm:pt>
    <dgm:pt modelId="{FF85C6E5-42EC-4CE0-A4C5-040BCEA918AB}" type="pres">
      <dgm:prSet presAssocID="{F94914F2-44BB-463A-8784-BE39B1F55587}" presName="arrow" presStyleLbl="bgShp" presStyleIdx="0" presStyleCnt="1"/>
      <dgm:spPr/>
    </dgm:pt>
    <dgm:pt modelId="{EA1C7D14-48D7-4784-AE8B-4FFAA0DDB40F}" type="pres">
      <dgm:prSet presAssocID="{F94914F2-44BB-463A-8784-BE39B1F55587}" presName="linearProcess" presStyleCnt="0"/>
      <dgm:spPr/>
    </dgm:pt>
    <dgm:pt modelId="{525EB5DB-8BD4-4D53-98DC-AC689CBCAC7C}" type="pres">
      <dgm:prSet presAssocID="{3AA20265-EE45-42F2-B0F0-6366C7C2DEA8}" presName="textNode" presStyleLbl="node1" presStyleIdx="0" presStyleCnt="5">
        <dgm:presLayoutVars>
          <dgm:bulletEnabled val="1"/>
        </dgm:presLayoutVars>
      </dgm:prSet>
      <dgm:spPr/>
    </dgm:pt>
    <dgm:pt modelId="{1C62D8FE-B28F-4BB4-A0E1-F5E75CE85D2A}" type="pres">
      <dgm:prSet presAssocID="{0116BF13-0964-4329-8F4E-3BE92E258A07}" presName="sibTrans" presStyleCnt="0"/>
      <dgm:spPr/>
    </dgm:pt>
    <dgm:pt modelId="{B57462A8-DF20-41F3-8704-2B4631888D13}" type="pres">
      <dgm:prSet presAssocID="{91DCDD87-D7F3-42CA-BB14-15700623A59E}" presName="textNode" presStyleLbl="node1" presStyleIdx="1" presStyleCnt="5" custLinFactNeighborY="-1642">
        <dgm:presLayoutVars>
          <dgm:bulletEnabled val="1"/>
        </dgm:presLayoutVars>
      </dgm:prSet>
      <dgm:spPr/>
    </dgm:pt>
    <dgm:pt modelId="{C3635BFD-66AC-42C6-B8B5-CC7EE8CD229D}" type="pres">
      <dgm:prSet presAssocID="{A88B07A4-F68D-4D19-B291-84596F80E34B}" presName="sibTrans" presStyleCnt="0"/>
      <dgm:spPr/>
    </dgm:pt>
    <dgm:pt modelId="{EEB1637B-9346-47A2-949B-3D797C57FBF5}" type="pres">
      <dgm:prSet presAssocID="{E25EFF20-3349-47A4-A229-450BFE1F85E3}" presName="textNode" presStyleLbl="node1" presStyleIdx="2" presStyleCnt="5">
        <dgm:presLayoutVars>
          <dgm:bulletEnabled val="1"/>
        </dgm:presLayoutVars>
      </dgm:prSet>
      <dgm:spPr/>
    </dgm:pt>
    <dgm:pt modelId="{E2C658BB-6C54-4526-A617-D93C246082DD}" type="pres">
      <dgm:prSet presAssocID="{FE06D34A-7384-4484-9203-46B1C894BC9C}" presName="sibTrans" presStyleCnt="0"/>
      <dgm:spPr/>
    </dgm:pt>
    <dgm:pt modelId="{2A144E24-6DE8-4F65-89E7-009C5DCE3B85}" type="pres">
      <dgm:prSet presAssocID="{8674E537-6BD7-4C7A-A90E-480FAC0688B2}" presName="textNode" presStyleLbl="node1" presStyleIdx="3" presStyleCnt="5">
        <dgm:presLayoutVars>
          <dgm:bulletEnabled val="1"/>
        </dgm:presLayoutVars>
      </dgm:prSet>
      <dgm:spPr/>
    </dgm:pt>
    <dgm:pt modelId="{46C6677F-465A-4EA8-B9F3-336CA1752CCC}" type="pres">
      <dgm:prSet presAssocID="{E07AF956-D740-4182-B598-ADC3E372E933}" presName="sibTrans" presStyleCnt="0"/>
      <dgm:spPr/>
    </dgm:pt>
    <dgm:pt modelId="{3E7FC9C9-C0DF-4E27-BA36-8A4908AA1FFA}" type="pres">
      <dgm:prSet presAssocID="{F577F9F8-ACFB-479D-8495-81538BDD9C95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E0408D1B-1F93-4541-832E-8016D9D02950}" type="presOf" srcId="{91DCDD87-D7F3-42CA-BB14-15700623A59E}" destId="{B57462A8-DF20-41F3-8704-2B4631888D13}" srcOrd="0" destOrd="0" presId="urn:microsoft.com/office/officeart/2005/8/layout/hProcess9"/>
    <dgm:cxn modelId="{866B5C2F-E375-46DD-A037-9BD04882C414}" type="presOf" srcId="{F577F9F8-ACFB-479D-8495-81538BDD9C95}" destId="{3E7FC9C9-C0DF-4E27-BA36-8A4908AA1FFA}" srcOrd="0" destOrd="0" presId="urn:microsoft.com/office/officeart/2005/8/layout/hProcess9"/>
    <dgm:cxn modelId="{921F625E-6D94-402A-A318-4104BCC4D2A6}" srcId="{F94914F2-44BB-463A-8784-BE39B1F55587}" destId="{F577F9F8-ACFB-479D-8495-81538BDD9C95}" srcOrd="4" destOrd="0" parTransId="{C1082466-C0D0-4FF6-91B3-006AFE2F9D7A}" sibTransId="{11E28ED5-5B59-473B-945A-2EE352642851}"/>
    <dgm:cxn modelId="{E0826E60-F58A-4E65-B0F7-423C75CDD191}" type="presOf" srcId="{8674E537-6BD7-4C7A-A90E-480FAC0688B2}" destId="{2A144E24-6DE8-4F65-89E7-009C5DCE3B85}" srcOrd="0" destOrd="0" presId="urn:microsoft.com/office/officeart/2005/8/layout/hProcess9"/>
    <dgm:cxn modelId="{2D7EC345-31A2-4F7B-9654-0835EA86B202}" type="presOf" srcId="{3AA20265-EE45-42F2-B0F0-6366C7C2DEA8}" destId="{525EB5DB-8BD4-4D53-98DC-AC689CBCAC7C}" srcOrd="0" destOrd="0" presId="urn:microsoft.com/office/officeart/2005/8/layout/hProcess9"/>
    <dgm:cxn modelId="{4FE5C44C-954F-4A4A-9E42-5CBFAC1BEB7C}" srcId="{F94914F2-44BB-463A-8784-BE39B1F55587}" destId="{91DCDD87-D7F3-42CA-BB14-15700623A59E}" srcOrd="1" destOrd="0" parTransId="{D64C0099-5FA6-4D05-9887-1B2E517841F2}" sibTransId="{A88B07A4-F68D-4D19-B291-84596F80E34B}"/>
    <dgm:cxn modelId="{78A15653-910E-4861-821C-6E95EB45BA81}" srcId="{F94914F2-44BB-463A-8784-BE39B1F55587}" destId="{E25EFF20-3349-47A4-A229-450BFE1F85E3}" srcOrd="2" destOrd="0" parTransId="{4DCD0524-91F9-4233-8263-4050CA3CE465}" sibTransId="{FE06D34A-7384-4484-9203-46B1C894BC9C}"/>
    <dgm:cxn modelId="{60C8B654-6270-490E-9E77-07B95B36C184}" srcId="{F94914F2-44BB-463A-8784-BE39B1F55587}" destId="{8674E537-6BD7-4C7A-A90E-480FAC0688B2}" srcOrd="3" destOrd="0" parTransId="{4F465669-A8E2-463D-8506-18186F8D1AE4}" sibTransId="{E07AF956-D740-4182-B598-ADC3E372E933}"/>
    <dgm:cxn modelId="{A96DA99B-4D3E-478C-914A-069B71770B4B}" type="presOf" srcId="{F94914F2-44BB-463A-8784-BE39B1F55587}" destId="{2389D1F2-26A0-4222-AB50-22BA005AB454}" srcOrd="0" destOrd="0" presId="urn:microsoft.com/office/officeart/2005/8/layout/hProcess9"/>
    <dgm:cxn modelId="{3D1FFED1-B2D2-4724-997D-3731665462B7}" srcId="{F94914F2-44BB-463A-8784-BE39B1F55587}" destId="{3AA20265-EE45-42F2-B0F0-6366C7C2DEA8}" srcOrd="0" destOrd="0" parTransId="{B627B06A-9C7C-4F7D-AEF1-DDA0F7498EBE}" sibTransId="{0116BF13-0964-4329-8F4E-3BE92E258A07}"/>
    <dgm:cxn modelId="{0D71D9F2-2536-40B7-8494-3D09192999C4}" type="presOf" srcId="{E25EFF20-3349-47A4-A229-450BFE1F85E3}" destId="{EEB1637B-9346-47A2-949B-3D797C57FBF5}" srcOrd="0" destOrd="0" presId="urn:microsoft.com/office/officeart/2005/8/layout/hProcess9"/>
    <dgm:cxn modelId="{63F98FF0-3064-45C2-83A7-3687B6B0C6A1}" type="presParOf" srcId="{2389D1F2-26A0-4222-AB50-22BA005AB454}" destId="{FF85C6E5-42EC-4CE0-A4C5-040BCEA918AB}" srcOrd="0" destOrd="0" presId="urn:microsoft.com/office/officeart/2005/8/layout/hProcess9"/>
    <dgm:cxn modelId="{31CA5CDE-68D7-439B-8CBA-24B93ABB9B95}" type="presParOf" srcId="{2389D1F2-26A0-4222-AB50-22BA005AB454}" destId="{EA1C7D14-48D7-4784-AE8B-4FFAA0DDB40F}" srcOrd="1" destOrd="0" presId="urn:microsoft.com/office/officeart/2005/8/layout/hProcess9"/>
    <dgm:cxn modelId="{4A5B7437-82D4-4CDA-BCC1-FD3EF9CC3F39}" type="presParOf" srcId="{EA1C7D14-48D7-4784-AE8B-4FFAA0DDB40F}" destId="{525EB5DB-8BD4-4D53-98DC-AC689CBCAC7C}" srcOrd="0" destOrd="0" presId="urn:microsoft.com/office/officeart/2005/8/layout/hProcess9"/>
    <dgm:cxn modelId="{2F39D2C5-CDCB-4405-8373-39994E23A57F}" type="presParOf" srcId="{EA1C7D14-48D7-4784-AE8B-4FFAA0DDB40F}" destId="{1C62D8FE-B28F-4BB4-A0E1-F5E75CE85D2A}" srcOrd="1" destOrd="0" presId="urn:microsoft.com/office/officeart/2005/8/layout/hProcess9"/>
    <dgm:cxn modelId="{3085BF87-6011-413E-B28E-EBE19AEC9170}" type="presParOf" srcId="{EA1C7D14-48D7-4784-AE8B-4FFAA0DDB40F}" destId="{B57462A8-DF20-41F3-8704-2B4631888D13}" srcOrd="2" destOrd="0" presId="urn:microsoft.com/office/officeart/2005/8/layout/hProcess9"/>
    <dgm:cxn modelId="{C930DEA7-AC3A-43A4-ABAE-D42EC1189ABF}" type="presParOf" srcId="{EA1C7D14-48D7-4784-AE8B-4FFAA0DDB40F}" destId="{C3635BFD-66AC-42C6-B8B5-CC7EE8CD229D}" srcOrd="3" destOrd="0" presId="urn:microsoft.com/office/officeart/2005/8/layout/hProcess9"/>
    <dgm:cxn modelId="{D5B9FB6F-75EB-43EE-A409-26497385EC41}" type="presParOf" srcId="{EA1C7D14-48D7-4784-AE8B-4FFAA0DDB40F}" destId="{EEB1637B-9346-47A2-949B-3D797C57FBF5}" srcOrd="4" destOrd="0" presId="urn:microsoft.com/office/officeart/2005/8/layout/hProcess9"/>
    <dgm:cxn modelId="{3E103260-38D1-4452-8B99-8F6CF001F8F4}" type="presParOf" srcId="{EA1C7D14-48D7-4784-AE8B-4FFAA0DDB40F}" destId="{E2C658BB-6C54-4526-A617-D93C246082DD}" srcOrd="5" destOrd="0" presId="urn:microsoft.com/office/officeart/2005/8/layout/hProcess9"/>
    <dgm:cxn modelId="{F7F73D70-9A56-4A08-AEBE-90C156C8339E}" type="presParOf" srcId="{EA1C7D14-48D7-4784-AE8B-4FFAA0DDB40F}" destId="{2A144E24-6DE8-4F65-89E7-009C5DCE3B85}" srcOrd="6" destOrd="0" presId="urn:microsoft.com/office/officeart/2005/8/layout/hProcess9"/>
    <dgm:cxn modelId="{729380AD-1013-47F1-A36A-C7BFDF19EC20}" type="presParOf" srcId="{EA1C7D14-48D7-4784-AE8B-4FFAA0DDB40F}" destId="{46C6677F-465A-4EA8-B9F3-336CA1752CCC}" srcOrd="7" destOrd="0" presId="urn:microsoft.com/office/officeart/2005/8/layout/hProcess9"/>
    <dgm:cxn modelId="{E5EA4B95-B5AA-4EB0-BDB9-0AE196725EB1}" type="presParOf" srcId="{EA1C7D14-48D7-4784-AE8B-4FFAA0DDB40F}" destId="{3E7FC9C9-C0DF-4E27-BA36-8A4908AA1FFA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5C6E5-42EC-4CE0-A4C5-040BCEA918AB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5EB5DB-8BD4-4D53-98DC-AC689CBCAC7C}">
      <dsp:nvSpPr>
        <dsp:cNvPr id="0" name=""/>
        <dsp:cNvSpPr/>
      </dsp:nvSpPr>
      <dsp:spPr>
        <a:xfrm>
          <a:off x="7241" y="1305401"/>
          <a:ext cx="199404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Dec 19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Bridge Funding Gap</a:t>
          </a:r>
        </a:p>
      </dsp:txBody>
      <dsp:txXfrm>
        <a:off x="92207" y="1390367"/>
        <a:ext cx="1824108" cy="1570603"/>
      </dsp:txXfrm>
    </dsp:sp>
    <dsp:sp modelId="{B57462A8-DF20-41F3-8704-2B4631888D13}">
      <dsp:nvSpPr>
        <dsp:cNvPr id="0" name=""/>
        <dsp:cNvSpPr/>
      </dsp:nvSpPr>
      <dsp:spPr>
        <a:xfrm>
          <a:off x="2134010" y="1276821"/>
          <a:ext cx="199404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Dec 19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Sign contract with building contractor</a:t>
          </a:r>
        </a:p>
      </dsp:txBody>
      <dsp:txXfrm>
        <a:off x="2218976" y="1361787"/>
        <a:ext cx="1824108" cy="1570603"/>
      </dsp:txXfrm>
    </dsp:sp>
    <dsp:sp modelId="{EEB1637B-9346-47A2-949B-3D797C57FBF5}">
      <dsp:nvSpPr>
        <dsp:cNvPr id="0" name=""/>
        <dsp:cNvSpPr/>
      </dsp:nvSpPr>
      <dsp:spPr>
        <a:xfrm>
          <a:off x="4260779" y="1305401"/>
          <a:ext cx="199404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Jan 20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Shovels in the ground</a:t>
          </a:r>
        </a:p>
      </dsp:txBody>
      <dsp:txXfrm>
        <a:off x="4345745" y="1390367"/>
        <a:ext cx="1824108" cy="1570603"/>
      </dsp:txXfrm>
    </dsp:sp>
    <dsp:sp modelId="{2A144E24-6DE8-4F65-89E7-009C5DCE3B85}">
      <dsp:nvSpPr>
        <dsp:cNvPr id="0" name=""/>
        <dsp:cNvSpPr/>
      </dsp:nvSpPr>
      <dsp:spPr>
        <a:xfrm>
          <a:off x="6387548" y="1305401"/>
          <a:ext cx="199404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Mar 20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Provider for Bar/Bistro identified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 dirty="0"/>
        </a:p>
      </dsp:txBody>
      <dsp:txXfrm>
        <a:off x="6472514" y="1390367"/>
        <a:ext cx="1824108" cy="1570603"/>
      </dsp:txXfrm>
    </dsp:sp>
    <dsp:sp modelId="{3E7FC9C9-C0DF-4E27-BA36-8A4908AA1FFA}">
      <dsp:nvSpPr>
        <dsp:cNvPr id="0" name=""/>
        <dsp:cNvSpPr/>
      </dsp:nvSpPr>
      <dsp:spPr>
        <a:xfrm>
          <a:off x="8514317" y="1305401"/>
          <a:ext cx="199404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Jun 20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Building complete</a:t>
          </a:r>
        </a:p>
      </dsp:txBody>
      <dsp:txXfrm>
        <a:off x="8599283" y="1390367"/>
        <a:ext cx="1824108" cy="157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0.84765</cdr:x>
      <cdr:y>0.02925</cdr:y>
    </cdr:from>
    <cdr:to>
      <cdr:x>1</cdr:x>
      <cdr:y>0.30894</cdr:y>
    </cdr:to>
    <cdr:pic>
      <cdr:nvPicPr>
        <cdr:cNvPr id="2" name="Picture 1" descr="A close up of a logo&#10;&#10;Description generated with very high confidence">
          <a:extLst xmlns:a="http://schemas.openxmlformats.org/drawingml/2006/main">
            <a:ext uri="{FF2B5EF4-FFF2-40B4-BE49-F238E27FC236}">
              <a16:creationId xmlns:a16="http://schemas.microsoft.com/office/drawing/2014/main" id="{28DE56F6-86F0-4F1B-86ED-21C2112BEB8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9280258" y="180975"/>
          <a:ext cx="1667918" cy="173078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C61C-92FC-45E7-8749-23943B8B90F1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7868-5ED3-4872-B2F9-F0981F9EF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4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C61C-92FC-45E7-8749-23943B8B90F1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7868-5ED3-4872-B2F9-F0981F9EF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64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C61C-92FC-45E7-8749-23943B8B90F1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7868-5ED3-4872-B2F9-F0981F9EF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24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C61C-92FC-45E7-8749-23943B8B90F1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7868-5ED3-4872-B2F9-F0981F9EF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24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C61C-92FC-45E7-8749-23943B8B90F1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7868-5ED3-4872-B2F9-F0981F9EF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08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C61C-92FC-45E7-8749-23943B8B90F1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7868-5ED3-4872-B2F9-F0981F9EFC2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740704F-99DF-42FB-890C-BA1C3C0997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827" y="73025"/>
            <a:ext cx="1765173" cy="227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29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C61C-92FC-45E7-8749-23943B8B90F1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7868-5ED3-4872-B2F9-F0981F9EF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57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C61C-92FC-45E7-8749-23943B8B90F1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7868-5ED3-4872-B2F9-F0981F9EF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2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C61C-92FC-45E7-8749-23943B8B90F1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7868-5ED3-4872-B2F9-F0981F9EF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73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C61C-92FC-45E7-8749-23943B8B90F1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7868-5ED3-4872-B2F9-F0981F9EF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4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C61C-92FC-45E7-8749-23943B8B90F1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7868-5ED3-4872-B2F9-F0981F9EF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76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6C61C-92FC-45E7-8749-23943B8B90F1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97868-5ED3-4872-B2F9-F0981F9EF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02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BC859-FC60-48CD-BD97-B9DFAE68F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Welcome</a:t>
            </a:r>
          </a:p>
        </p:txBody>
      </p:sp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7ADF777-D0E8-4416-AEEA-AC3E39F97A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434" y="0"/>
            <a:ext cx="5922647" cy="63733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BA4850-F0CA-46D8-91B0-BB741605B7DF}"/>
              </a:ext>
            </a:extLst>
          </p:cNvPr>
          <p:cNvSpPr txBox="1"/>
          <p:nvPr/>
        </p:nvSpPr>
        <p:spPr>
          <a:xfrm>
            <a:off x="674237" y="2463409"/>
            <a:ext cx="578062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Annual General Meeting</a:t>
            </a:r>
          </a:p>
          <a:p>
            <a:r>
              <a:rPr lang="en-GB" sz="4400" dirty="0"/>
              <a:t>30 October 2019</a:t>
            </a:r>
          </a:p>
          <a:p>
            <a:endParaRPr lang="en-GB" sz="4400" dirty="0"/>
          </a:p>
          <a:p>
            <a:r>
              <a:rPr lang="en-GB" sz="4400" dirty="0"/>
              <a:t>Annual Report</a:t>
            </a:r>
          </a:p>
        </p:txBody>
      </p:sp>
    </p:spTree>
    <p:extLst>
      <p:ext uri="{BB962C8B-B14F-4D97-AF65-F5344CB8AC3E}">
        <p14:creationId xmlns:p14="http://schemas.microsoft.com/office/powerpoint/2010/main" val="91857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3154"/>
          </a:xfrm>
        </p:spPr>
        <p:txBody>
          <a:bodyPr>
            <a:normAutofit fontScale="90000"/>
          </a:bodyPr>
          <a:lstStyle/>
          <a:p>
            <a:r>
              <a:rPr lang="en-GB" dirty="0"/>
              <a:t>Stow Community Trust Annual Report</a:t>
            </a:r>
            <a:br>
              <a:rPr lang="en-GB" dirty="0"/>
            </a:br>
            <a:br>
              <a:rPr lang="en-GB" b="1" dirty="0"/>
            </a:br>
            <a:r>
              <a:rPr lang="en-GB" b="1" dirty="0"/>
              <a:t>Our </a:t>
            </a:r>
            <a:r>
              <a:rPr lang="en-GB" b="1" i="1" dirty="0"/>
              <a:t>mission- To develop Stow as a good </a:t>
            </a:r>
            <a:br>
              <a:rPr lang="en-GB" b="1" i="1" dirty="0"/>
            </a:br>
            <a:r>
              <a:rPr lang="en-GB" b="1" i="1" dirty="0"/>
              <a:t>destination to visit as well as live in</a:t>
            </a:r>
            <a:br>
              <a:rPr lang="en-GB" dirty="0"/>
            </a:br>
            <a:endParaRPr lang="en-GB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95325" y="2503229"/>
            <a:ext cx="5181600" cy="39086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Progress</a:t>
            </a:r>
          </a:p>
          <a:p>
            <a:r>
              <a:rPr lang="en-GB" dirty="0"/>
              <a:t>Original funding target estimates realised</a:t>
            </a:r>
          </a:p>
          <a:p>
            <a:r>
              <a:rPr lang="en-GB" dirty="0"/>
              <a:t>Procurement exercise for professional services undertaken, plans completed, planning permission and building warrant granted. Tender exercise for building contractors in process.</a:t>
            </a:r>
          </a:p>
          <a:p>
            <a:r>
              <a:rPr lang="en-GB" dirty="0"/>
              <a:t> Site for additional car park spaces provided by Nigel Miller</a:t>
            </a:r>
          </a:p>
          <a:p>
            <a:r>
              <a:rPr lang="en-GB" dirty="0"/>
              <a:t>Network rail and </a:t>
            </a:r>
            <a:r>
              <a:rPr lang="en-GB" dirty="0" err="1"/>
              <a:t>Scotrail</a:t>
            </a:r>
            <a:r>
              <a:rPr lang="en-GB" dirty="0"/>
              <a:t> agreement to waive their construction oversight costs.</a:t>
            </a:r>
          </a:p>
          <a:p>
            <a:r>
              <a:rPr lang="en-GB" dirty="0"/>
              <a:t>Solution for challenges in Network Rail lease identified.</a:t>
            </a:r>
          </a:p>
          <a:p>
            <a:r>
              <a:rPr lang="en-GB" dirty="0"/>
              <a:t>Stow Business Forum established</a:t>
            </a:r>
          </a:p>
          <a:p>
            <a:r>
              <a:rPr lang="en-GB" dirty="0"/>
              <a:t> </a:t>
            </a:r>
            <a:r>
              <a:rPr lang="en-GB" dirty="0" err="1"/>
              <a:t>DTAS</a:t>
            </a:r>
            <a:r>
              <a:rPr lang="en-GB" dirty="0"/>
              <a:t> membership, development session for board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315075" y="2503229"/>
            <a:ext cx="5181600" cy="39086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/>
              <a:t>Station House</a:t>
            </a:r>
          </a:p>
          <a:p>
            <a:pPr marL="0" indent="0">
              <a:buNone/>
            </a:pPr>
            <a:r>
              <a:rPr lang="en-GB" dirty="0"/>
              <a:t>What we aim to achieve</a:t>
            </a:r>
          </a:p>
          <a:p>
            <a:r>
              <a:rPr lang="en-GB" dirty="0"/>
              <a:t>Deliver community aspirations for bar bistro</a:t>
            </a:r>
          </a:p>
          <a:p>
            <a:r>
              <a:rPr lang="en-GB" dirty="0"/>
              <a:t>A more connected community-improve health and wellbeing</a:t>
            </a:r>
          </a:p>
          <a:p>
            <a:r>
              <a:rPr lang="en-GB" dirty="0"/>
              <a:t>Bring more visitors to Stow</a:t>
            </a:r>
          </a:p>
          <a:p>
            <a:r>
              <a:rPr lang="en-GB" dirty="0"/>
              <a:t>Regenerate Stow economy and make local businesses more sustainable</a:t>
            </a:r>
          </a:p>
          <a:p>
            <a:r>
              <a:rPr lang="en-GB" dirty="0"/>
              <a:t>Protect our heritage and environment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14E7619-62C7-464D-8A5F-721C33AE5E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575" y="130175"/>
            <a:ext cx="2060448" cy="213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1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7F080D1-E32E-4B2C-856B-BBA439D454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575" y="130175"/>
            <a:ext cx="2060448" cy="21381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033F4B-4318-4496-B183-64FDDE2C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Community survey key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F3B0D-7C59-4619-BE9B-2CEAE9B81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Bar/bistro a place for drinks and food with friends and a place to go with visitors and family</a:t>
            </a:r>
          </a:p>
          <a:p>
            <a:r>
              <a:rPr lang="en-GB" dirty="0"/>
              <a:t>Catering for a wide range of dietary requirements with a good range of drinks, both alcoholic and soft </a:t>
            </a:r>
          </a:p>
          <a:p>
            <a:r>
              <a:rPr lang="en-GB" dirty="0"/>
              <a:t>Use of community space for family events and parties as well suggestions for lots of new activities</a:t>
            </a:r>
          </a:p>
          <a:p>
            <a:r>
              <a:rPr lang="en-GB" dirty="0"/>
              <a:t>Needs to have internet connectivity, a sound system and projector and screen</a:t>
            </a:r>
          </a:p>
          <a:p>
            <a:r>
              <a:rPr lang="en-GB" dirty="0"/>
              <a:t>Information on local walking as well as cycling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94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Statement 18/19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004874"/>
              </p:ext>
            </p:extLst>
          </p:nvPr>
        </p:nvGraphicFramePr>
        <p:xfrm>
          <a:off x="838200" y="1690688"/>
          <a:ext cx="10515600" cy="514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736820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3094059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35144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9335945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/>
                        <a:t>Income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/>
                        <a:t>Expenditure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9710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GB" dirty="0"/>
                        <a:t>Grants: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dirty="0"/>
                        <a:t>Design Team</a:t>
                      </a:r>
                      <a:r>
                        <a:rPr lang="en-GB" baseline="0" dirty="0"/>
                        <a:t> Fees</a:t>
                      </a:r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GB" dirty="0"/>
                        <a:t>22,051.20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844642"/>
                  </a:ext>
                </a:extLst>
              </a:tr>
              <a:tr h="914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Blueprint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23627.32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45062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Quantity Surveyor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708.00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6292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dirty="0"/>
                        <a:t>Legal Fees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GB" dirty="0"/>
                        <a:t>741.00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10999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GB" dirty="0" err="1"/>
                        <a:t>EDF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5,777.00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13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Vat Refund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4,596.00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Surveys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14,935.68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588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Other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566.00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Registration Fees/membership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43.00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658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Sundries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21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Total Income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34,557.44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Total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13,344.72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960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Balance c/</a:t>
                      </a:r>
                      <a:r>
                        <a:rPr lang="en-GB" dirty="0" err="1"/>
                        <a:t>fwd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13,344.72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862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Balance at bank at 30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September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9,374.28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05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203529"/>
                  </a:ext>
                </a:extLst>
              </a:tr>
            </a:tbl>
          </a:graphicData>
        </a:graphic>
      </p:graphicFrame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F99B01F-91AF-4577-9618-459CAB275B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1187" y="130175"/>
            <a:ext cx="1503835" cy="156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59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8DE56F6-86F0-4F1B-86ED-21C2112BEB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575" y="130175"/>
            <a:ext cx="2060448" cy="2138104"/>
          </a:xfrm>
          <a:prstGeom prst="rect">
            <a:avLst/>
          </a:prstGeom>
        </p:spPr>
      </p:pic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B4B0481A-7835-4CCA-9693-58AD4322D503}"/>
              </a:ext>
            </a:extLst>
          </p:cNvPr>
          <p:cNvSpPr/>
          <p:nvPr/>
        </p:nvSpPr>
        <p:spPr>
          <a:xfrm>
            <a:off x="196978" y="130176"/>
            <a:ext cx="6165722" cy="364172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/>
              <a:t>What is a community development trust?</a:t>
            </a:r>
            <a:br>
              <a:rPr lang="en-GB" sz="2400" b="1" i="1" dirty="0"/>
            </a:br>
            <a:r>
              <a:rPr lang="en-GB" i="1" dirty="0"/>
              <a:t>A development trust aims to achieve the sustainable regeneration of a community or address a range of economic, social, environmental and cultural issues within a community.</a:t>
            </a:r>
            <a:br>
              <a:rPr lang="en-GB" i="1" dirty="0"/>
            </a:br>
            <a:r>
              <a:rPr lang="en-GB" i="1" dirty="0"/>
              <a:t>They are owned and managed by the local community.</a:t>
            </a:r>
            <a:br>
              <a:rPr lang="en-GB" i="1" dirty="0"/>
            </a:br>
            <a:r>
              <a:rPr lang="en-GB" i="1" dirty="0"/>
              <a:t>Are independent but seek to work in partnership with other private, public and third sector organisations</a:t>
            </a:r>
            <a:endParaRPr lang="en-GB" dirty="0"/>
          </a:p>
        </p:txBody>
      </p:sp>
      <p:sp>
        <p:nvSpPr>
          <p:cNvPr id="7" name="Star: 12 Points 6">
            <a:extLst>
              <a:ext uri="{FF2B5EF4-FFF2-40B4-BE49-F238E27FC236}">
                <a16:creationId xmlns:a16="http://schemas.microsoft.com/office/drawing/2014/main" id="{156DA864-FA03-4266-831E-247C68D86EEC}"/>
              </a:ext>
            </a:extLst>
          </p:cNvPr>
          <p:cNvSpPr/>
          <p:nvPr/>
        </p:nvSpPr>
        <p:spPr>
          <a:xfrm>
            <a:off x="1209675" y="3771900"/>
            <a:ext cx="6438900" cy="31623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en-GB" sz="2000" b="1" i="1"/>
              <a:t>Community Engagement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i="1"/>
              <a:t> community survey 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i="1"/>
              <a:t>quarterly public meetings,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i="1"/>
              <a:t>social media/website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i="1"/>
              <a:t>articles in community newsletter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i="1"/>
              <a:t>Support of and collaboration with new projects (walking paths/pump track)</a:t>
            </a:r>
            <a:endParaRPr lang="en-GB" i="1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748592B-6EC7-4F16-BCF1-FEDFE7B6FB9C}"/>
              </a:ext>
            </a:extLst>
          </p:cNvPr>
          <p:cNvSpPr/>
          <p:nvPr/>
        </p:nvSpPr>
        <p:spPr>
          <a:xfrm>
            <a:off x="7362825" y="1390650"/>
            <a:ext cx="4829175" cy="510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i="1" dirty="0"/>
              <a:t>Going Forward</a:t>
            </a:r>
          </a:p>
          <a:p>
            <a:pPr marL="342900" indent="-342900">
              <a:spcBef>
                <a:spcPct val="0"/>
              </a:spcBef>
            </a:pPr>
            <a:r>
              <a:rPr lang="en-GB" i="1" dirty="0"/>
              <a:t>meet the funding gap</a:t>
            </a:r>
          </a:p>
          <a:p>
            <a:pPr marL="342900" indent="-342900">
              <a:spcBef>
                <a:spcPct val="0"/>
              </a:spcBef>
            </a:pPr>
            <a:r>
              <a:rPr lang="en-GB" i="1" dirty="0"/>
              <a:t>achieve timelines of funders</a:t>
            </a:r>
          </a:p>
          <a:p>
            <a:pPr marL="342900" indent="-342900">
              <a:spcBef>
                <a:spcPct val="0"/>
              </a:spcBef>
            </a:pPr>
            <a:r>
              <a:rPr lang="en-GB" i="1" dirty="0"/>
              <a:t>Strengthen our financial management capability to meet the needs of the project</a:t>
            </a:r>
          </a:p>
          <a:p>
            <a:pPr marL="342900" indent="-342900">
              <a:spcBef>
                <a:spcPct val="0"/>
              </a:spcBef>
            </a:pPr>
            <a:r>
              <a:rPr lang="en-GB" i="1" dirty="0"/>
              <a:t>Identify a provider for the bar/bistro</a:t>
            </a:r>
          </a:p>
          <a:p>
            <a:pPr marL="342900" indent="-342900">
              <a:spcBef>
                <a:spcPct val="0"/>
              </a:spcBef>
            </a:pPr>
            <a:r>
              <a:rPr lang="en-GB" i="1" dirty="0"/>
              <a:t>develop plans for cycling hub</a:t>
            </a:r>
          </a:p>
          <a:p>
            <a:pPr marL="342900" indent="-342900">
              <a:spcBef>
                <a:spcPct val="0"/>
              </a:spcBef>
            </a:pPr>
            <a:r>
              <a:rPr lang="en-GB" i="1" dirty="0"/>
              <a:t>Increase community involvement</a:t>
            </a:r>
          </a:p>
        </p:txBody>
      </p:sp>
    </p:spTree>
    <p:extLst>
      <p:ext uri="{BB962C8B-B14F-4D97-AF65-F5344CB8AC3E}">
        <p14:creationId xmlns:p14="http://schemas.microsoft.com/office/powerpoint/2010/main" val="316937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Station Housing Funding Update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985206"/>
              </p:ext>
            </p:extLst>
          </p:nvPr>
        </p:nvGraphicFramePr>
        <p:xfrm>
          <a:off x="839787" y="290623"/>
          <a:ext cx="10948176" cy="6188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588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CE0E0-E619-419B-AB6E-F12C6AF62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Station House Timeline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18E8529-3D0A-4F60-9B24-7688F67A67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4758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2F67E4E-98CF-48A2-B495-F058EB02C9C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766" y="94845"/>
            <a:ext cx="1667918" cy="173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074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2890</TotalTime>
  <Words>376</Words>
  <Application>Microsoft Office PowerPoint</Application>
  <PresentationFormat>Widescreen</PresentationFormat>
  <Paragraphs>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Welcome</vt:lpstr>
      <vt:lpstr>Stow Community Trust Annual Report  Our mission- To develop Stow as a good  destination to visit as well as live in </vt:lpstr>
      <vt:lpstr>Community survey key messages</vt:lpstr>
      <vt:lpstr>Financial Statement 18/19</vt:lpstr>
      <vt:lpstr>PowerPoint Presentation</vt:lpstr>
      <vt:lpstr>Station Housing Funding Update </vt:lpstr>
      <vt:lpstr>Station House Timeline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Stow Community Trust Annual Report mission statement</dc:title>
  <dc:creator>McHugh E (Eibhlin)</dc:creator>
  <cp:lastModifiedBy>Grace Murray</cp:lastModifiedBy>
  <cp:revision>17</cp:revision>
  <dcterms:created xsi:type="dcterms:W3CDTF">2019-10-25T12:52:25Z</dcterms:created>
  <dcterms:modified xsi:type="dcterms:W3CDTF">2019-10-29T15:26:42Z</dcterms:modified>
</cp:coreProperties>
</file>